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9" r:id="rId3"/>
    <p:sldId id="305" r:id="rId4"/>
    <p:sldId id="304" r:id="rId5"/>
    <p:sldId id="268" r:id="rId6"/>
    <p:sldId id="271" r:id="rId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7403" autoAdjust="0"/>
  </p:normalViewPr>
  <p:slideViewPr>
    <p:cSldViewPr snapToGrid="0">
      <p:cViewPr varScale="1">
        <p:scale>
          <a:sx n="86" d="100"/>
          <a:sy n="86" d="100"/>
        </p:scale>
        <p:origin x="1524" y="90"/>
      </p:cViewPr>
      <p:guideLst>
        <p:guide orient="horz" pos="2160"/>
        <p:guide pos="285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E467D1-F90F-4143-BCF2-7CC400FEE3E7}" type="datetimeFigureOut">
              <a:rPr lang="zh-CN" altLang="en-US"/>
              <a:pPr>
                <a:defRPr/>
              </a:pPr>
              <a:t>2019/9/17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A617FB6-A5A6-47EB-980F-BAC2EC0EAD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2416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8B6DE-0E58-49AD-B42D-F3B9BAB370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25E14-98DE-4F04-BA65-10FADAD8BA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89615-DD79-4834-85C7-BAD59672E8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65841-C71A-4BB0-B054-874DF06C88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0" y="1778438"/>
            <a:ext cx="3655181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0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35BA1-CE30-4C68-AABE-2723FF0247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C61ED-FB6A-4705-AD84-5D10B695A7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90EA6-4D88-405E-96F0-2B32B05305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C60E2-EAD0-4885-B8DB-651971CF282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E9619-4DED-4432-9381-265FFAABB9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1236-36CF-4E41-928E-FFB5742281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8F91F-FCC7-41F0-B075-AFF861D6A1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itchFamily="34" charset="0"/>
              <a:buNone/>
              <a:defRPr sz="1200" noProof="1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itchFamily="34" charset="0"/>
              <a:buNone/>
              <a:defRPr sz="1200" noProof="1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200">
                <a:solidFill>
                  <a:srgbClr val="898989"/>
                </a:solidFill>
                <a:latin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fld id="{DCBF1421-2906-449B-940F-2F5D4E34F9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algn="l" defTabSz="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sym typeface="Calibri Light" pitchFamily="34" charset="0"/>
        </a:defRPr>
      </a:lvl2pPr>
      <a:lvl3pPr algn="l" defTabSz="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sym typeface="Calibri Light" pitchFamily="34" charset="0"/>
        </a:defRPr>
      </a:lvl3pPr>
      <a:lvl4pPr algn="l" defTabSz="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sym typeface="Calibri Light" pitchFamily="34" charset="0"/>
        </a:defRPr>
      </a:lvl4pPr>
      <a:lvl5pPr algn="l" defTabSz="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sym typeface="Calibri Light" pitchFamily="34" charset="0"/>
        </a:defRPr>
      </a:lvl5pPr>
      <a:lvl6pPr marL="457200" algn="l" defTabSz="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914400" algn="l" defTabSz="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1371600" algn="l" defTabSz="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1828800" algn="l" defTabSz="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defTabSz="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lvl="0" algn="l" defTabSz="914400" fontAlgn="base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fontAlgn="base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fontAlgn="base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fontAlgn="base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fontAlgn="base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fontAlgn="base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fontAlgn="base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fontAlgn="base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fontAlgn="base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" descr="ppt模板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3"/>
          <p:cNvSpPr>
            <a:spLocks noChangeArrowheads="1"/>
          </p:cNvSpPr>
          <p:nvPr/>
        </p:nvSpPr>
        <p:spPr bwMode="auto">
          <a:xfrm>
            <a:off x="1677988" y="1989138"/>
            <a:ext cx="57880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不忘初心</a:t>
            </a:r>
            <a:r>
              <a:rPr lang="en-US" altLang="zh-CN" sz="48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·</a:t>
            </a:r>
            <a:r>
              <a:rPr lang="zh-CN" altLang="en-US" sz="4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感恩有你</a:t>
            </a:r>
            <a:endParaRPr lang="en-US" altLang="zh-CN" sz="48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北京理工大学良乡校区教师专场</a:t>
            </a:r>
            <a:endParaRPr lang="zh-CN" altLang="en-US" sz="1200" dirty="0"/>
          </a:p>
        </p:txBody>
      </p:sp>
      <p:sp>
        <p:nvSpPr>
          <p:cNvPr id="2052" name="TextBox 4"/>
          <p:cNvSpPr>
            <a:spLocks noChangeArrowheads="1"/>
          </p:cNvSpPr>
          <p:nvPr/>
        </p:nvSpPr>
        <p:spPr bwMode="auto">
          <a:xfrm>
            <a:off x="4753421" y="4513921"/>
            <a:ext cx="35464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中国移动北京公司房山分公司</a:t>
            </a:r>
            <a:endParaRPr 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en-US" altLang="zh-CN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        2019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9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月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16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日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" descr="ppt模板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1113" y="0"/>
            <a:ext cx="65151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活动内容</a:t>
            </a:r>
            <a:endParaRPr lang="zh-CN" altLang="en-US" b="1" dirty="0"/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363538" y="908050"/>
            <a:ext cx="8461375" cy="5695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742950" lvl="1" indent="-285750">
              <a:lnSpc>
                <a:spcPct val="120000"/>
              </a:lnSpc>
              <a:spcBef>
                <a:spcPct val="20000"/>
              </a:spcBef>
              <a:defRPr/>
            </a:pPr>
            <a:endParaRPr lang="zh-CN" altLang="en-US" sz="2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7800" y="731327"/>
            <a:ext cx="872869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尊敬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的北京理工大学：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您好，北京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移动一直与贵学校保持着长期友好合作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，更是北京理工大学的战略合作伙伴，为了能够更好的服务我校教职工，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特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针对北京理工大学良乡校区提供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：</a:t>
            </a:r>
          </a:p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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专享优惠套餐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集团任我用不限量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套餐，享受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全国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流量放心用！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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2019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校园卡，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一年全国流量放心用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北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理工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专属号段赠送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10000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毫安充电宝！</a:t>
            </a:r>
            <a:endParaRPr lang="zh-CN" altLang="en-US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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预存话费智能后视镜、智能儿童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手表、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0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元免费送！</a:t>
            </a:r>
          </a:p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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超值权益兑换，超值喜马拉雅会员、机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场服务、摩拜单车骑行月包！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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家庭宽带两年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免费用！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1. </a:t>
            </a:r>
            <a:r>
              <a:rPr lang="zh-CN" altLang="en-US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专享优惠套餐</a:t>
            </a:r>
            <a:r>
              <a:rPr lang="en-US" altLang="zh-CN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集团任我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用套餐</a:t>
            </a:r>
            <a:r>
              <a:rPr lang="zh-CN" altLang="en-US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教职员工专享特惠套餐</a:t>
            </a:r>
          </a:p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请您携带机主身份证正、反面一次复印件，需在复印件空白处注明办理手机号码以及所选套餐档位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79" name="Picture 7" descr="C:\Users\wangjinbo\Desktop\集团套餐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83" y="3962400"/>
            <a:ext cx="3892352" cy="2451100"/>
          </a:xfrm>
          <a:prstGeom prst="rect">
            <a:avLst/>
          </a:prstGeom>
          <a:noFill/>
        </p:spPr>
      </p:pic>
      <p:pic>
        <p:nvPicPr>
          <p:cNvPr id="3080" name="Picture 8" descr="C:\Users\wangjinbo\Desktop\常规套餐对比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5761" y="3937000"/>
            <a:ext cx="4049485" cy="24257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239492" y="4928267"/>
            <a:ext cx="712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VS </a:t>
            </a:r>
            <a:endParaRPr lang="zh-CN" altLang="en-US" sz="28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 descr="ppt模板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11113" y="0"/>
            <a:ext cx="65151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活动内容</a:t>
            </a:r>
            <a:endParaRPr lang="zh-CN" altLang="en-US" sz="3200" b="1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237503" y="1228298"/>
          <a:ext cx="8728366" cy="5404514"/>
        </p:xfrm>
        <a:graphic>
          <a:graphicData uri="http://schemas.openxmlformats.org/drawingml/2006/table">
            <a:tbl>
              <a:tblPr/>
              <a:tblGrid>
                <a:gridCol w="645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0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29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0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41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88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品牌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移动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联通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电信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费用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200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200/300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200/300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8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语音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全国语音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全国语音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全国语音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8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200</a:t>
                      </a:r>
                      <a:r>
                        <a:rPr lang="zh-CN" altLang="en-US" sz="1600" b="1" i="0" u="none" strike="noStrike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分钟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200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分钟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500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分钟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8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短信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</a:t>
                      </a:r>
                      <a:r>
                        <a:rPr lang="zh-CN" altLang="en-US" sz="1600" b="1" i="0" u="none" strike="noStrike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条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无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条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8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流量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全国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流量</a:t>
                      </a:r>
                      <a:r>
                        <a:rPr lang="en-US" altLang="zh-CN" sz="1600" b="1" i="0" u="none" strike="noStrike" dirty="0" smtClean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</a:t>
                      </a:r>
                      <a:r>
                        <a:rPr lang="en-US" sz="1600" b="1" i="0" u="none" strike="noStrike" dirty="0" smtClean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G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（超出限速）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全国流量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G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全国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流量</a:t>
                      </a:r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065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定向流量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30G</a:t>
                      </a:r>
                      <a:r>
                        <a:rPr lang="zh-CN" altLang="en-US" sz="1600" b="1" i="0" u="none" strike="noStrike" dirty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定向（爱奇艺、抖音、腾讯、今日头条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等热门</a:t>
                      </a:r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APP </a:t>
                      </a:r>
                      <a:r>
                        <a:rPr lang="zh-CN" altLang="en-US" sz="1600" b="1" i="0" u="none" strike="noStrike" dirty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）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无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阿里大文娱系免流量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8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特惠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本地同学圈</a:t>
                      </a:r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1000</a:t>
                      </a:r>
                      <a:r>
                        <a:rPr lang="zh-CN" altLang="en-US" sz="1600" b="1" i="0" u="none" strike="noStrike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分钟免费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无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无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1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套外资费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国内语音</a:t>
                      </a:r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0.10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/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分钟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流量超套限速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国内语音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0.15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/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分钟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超出收费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国内语音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0.10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/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分钟</a:t>
                      </a: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超出收费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263" marR="6263" marT="6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0021" y="700646"/>
            <a:ext cx="8790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校园卡，北理工专属靓号赠送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10000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毫安充电宝！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" descr="ppt模板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-3175" y="0"/>
            <a:ext cx="65151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活动内容</a:t>
            </a:r>
            <a:endParaRPr lang="zh-CN" altLang="en-US" sz="3200" b="1" dirty="0" smtClean="0"/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合作</a:t>
            </a:r>
            <a:r>
              <a: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方建设方案、</a:t>
            </a:r>
            <a:endParaRPr lang="zh-CN" altLang="en-US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391216" y="4687879"/>
          <a:ext cx="8193227" cy="2070858"/>
        </p:xfrm>
        <a:graphic>
          <a:graphicData uri="http://schemas.openxmlformats.org/drawingml/2006/table">
            <a:tbl>
              <a:tblPr/>
              <a:tblGrid>
                <a:gridCol w="2311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4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7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4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方案名称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物联网终端预存换机方案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预存款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696</a:t>
                      </a:r>
                      <a:r>
                        <a:rPr lang="zh-CN" sz="1600" b="1" kern="100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元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1056</a:t>
                      </a:r>
                      <a:r>
                        <a:rPr lang="zh-CN" sz="1600" b="1" kern="100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元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月承诺消费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58</a:t>
                      </a: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元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88</a:t>
                      </a:r>
                      <a:r>
                        <a:rPr lang="zh-CN" sz="1600" b="1" kern="100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元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承诺周期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24</a:t>
                      </a: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个月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24</a:t>
                      </a: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个月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97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机型名称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阿巴町</a:t>
                      </a: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V329 </a:t>
                      </a: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儿童电话手表 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阿巴町</a:t>
                      </a: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V519  </a:t>
                      </a: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儿童电话手表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00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AIINCAR T1 </a:t>
                      </a: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智能后视镜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Newsmy </a:t>
                      </a: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智能后视镜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00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一说</a:t>
                      </a:r>
                      <a:r>
                        <a:rPr lang="en-US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 S1+</a:t>
                      </a: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智能机器人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木木 智能机器人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246" marR="68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486">
                <a:tc gridSpan="3">
                  <a:txBody>
                    <a:bodyPr/>
                    <a:lstStyle/>
                    <a:p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246" marR="682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" name="图片 8" descr="banner_410c1f4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978" y="3114074"/>
            <a:ext cx="1556722" cy="1445226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446" y="3035300"/>
            <a:ext cx="1271753" cy="1468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 descr="C:\Users\youshiyang\Desktop\205485315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592" y="3037100"/>
            <a:ext cx="1345707" cy="161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329" y="3342540"/>
            <a:ext cx="2644971" cy="11151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114300" y="736600"/>
            <a:ext cx="8801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 预存话费赠物联网终端！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北京移动</a:t>
            </a: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58</a:t>
            </a:r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元及以上档位畅享套餐、集团套餐可参加</a:t>
            </a:r>
            <a:endParaRPr lang="zh-CN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lvl="0"/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参与条件</a:t>
            </a:r>
            <a:endParaRPr lang="zh-CN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、参与活动号码需连续</a:t>
            </a:r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24</a:t>
            </a:r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个月使用相应额度的最低消费</a:t>
            </a:r>
            <a:endParaRPr lang="zh-CN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b="1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免费赠送</a:t>
            </a:r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万能副卡一张，最多可办理两张</a:t>
            </a:r>
            <a:endParaRPr lang="zh-CN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、免费加入亲情网，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个号码之间全国免费通话</a:t>
            </a:r>
            <a:endParaRPr lang="zh-CN" altLang="zh-CN" sz="14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/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办理手续</a:t>
            </a:r>
            <a:endParaRPr lang="zh-CN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凭机主本人身份证件原件现场办理</a:t>
            </a:r>
            <a:endParaRPr lang="zh-CN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pPr lvl="0"/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活动方案</a:t>
            </a:r>
            <a:endParaRPr lang="zh-CN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预存话费</a:t>
            </a:r>
            <a:r>
              <a:rPr lang="zh-CN" altLang="zh-CN" sz="1400" b="1" dirty="0" smtClean="0">
                <a:latin typeface="微软雅黑" pitchFamily="34" charset="-122"/>
                <a:ea typeface="微软雅黑" pitchFamily="34" charset="-122"/>
              </a:rPr>
              <a:t>，即可得儿童手表、智能机器人、智能后视镜。</a:t>
            </a:r>
            <a:endParaRPr lang="zh-CN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" descr="ppt模板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20" name="Rectangle 2"/>
          <p:cNvSpPr>
            <a:spLocks noChangeArrowheads="1"/>
          </p:cNvSpPr>
          <p:nvPr/>
        </p:nvSpPr>
        <p:spPr bwMode="auto">
          <a:xfrm>
            <a:off x="11113" y="0"/>
            <a:ext cx="65151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活动内容</a:t>
            </a:r>
            <a:endParaRPr lang="zh-CN" alt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45660" y="792520"/>
            <a:ext cx="859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、北京移动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PLUS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会员  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“劲爆”福利等你来领！</a:t>
            </a:r>
          </a:p>
        </p:txBody>
      </p:sp>
      <p:pic>
        <p:nvPicPr>
          <p:cNvPr id="10" name="图片 9" descr="webwxgetmsgimgCASFZ1M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4012" y="1231900"/>
            <a:ext cx="4135272" cy="52934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3773" y="1246798"/>
            <a:ext cx="4336219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优惠内容：</a:t>
            </a:r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北京移动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Plus</a:t>
            </a:r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会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原首月订购、次月不退订，次月月底前返还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元首月订购金额</a:t>
            </a:r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，流量、话音、短信随意选，视频会员任你挑！</a:t>
            </a:r>
          </a:p>
          <a:p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办理方式：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普通会员 “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KTPLUS”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到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10086+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店员编码；全球通用户会员：“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KTPLUSGT”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到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10086+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店员编码。</a:t>
            </a:r>
          </a:p>
          <a:p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发至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10086+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优惠</a:t>
            </a:r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编码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" name="Picture 4" descr="https://wx.qq.com/cgi-bin/mmwebwx-bin/webwxgetmsgimg?&amp;MsgID=3196193662893452903&amp;skey=%40crypt_6ffaad54_a62d3aa4409eef16e1362a691613165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773" y="3695699"/>
            <a:ext cx="4336219" cy="28296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" descr="ppt模板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22" name="Rectangle 2"/>
          <p:cNvSpPr>
            <a:spLocks noChangeArrowheads="1"/>
          </p:cNvSpPr>
          <p:nvPr/>
        </p:nvSpPr>
        <p:spPr bwMode="auto">
          <a:xfrm>
            <a:off x="-3175" y="0"/>
            <a:ext cx="65151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活动内容</a:t>
            </a:r>
            <a:endParaRPr lang="zh-CN" altLang="en-US" sz="3200" b="1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81708" y="1236519"/>
          <a:ext cx="8633692" cy="2828925"/>
        </p:xfrm>
        <a:graphic>
          <a:graphicData uri="http://schemas.openxmlformats.org/drawingml/2006/table">
            <a:tbl>
              <a:tblPr/>
              <a:tblGrid>
                <a:gridCol w="2158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8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8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8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82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套餐版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58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0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88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0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108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0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72">
                <a:tc>
                  <a:txBody>
                    <a:bodyPr/>
                    <a:lstStyle/>
                    <a:p>
                      <a:pPr algn="l" fontAlgn="ctr"/>
                      <a:endParaRPr lang="zh-CN" altLang="en-US" sz="2000" b="1" i="0" u="none" strike="noStrike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000" b="1" i="0" u="none" strike="noStrike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2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>
                          <a:solidFill>
                            <a:srgbClr val="FF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低消版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FFFFFF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88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0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128</a:t>
                      </a:r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0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2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158</a:t>
                      </a:r>
                      <a:r>
                        <a:rPr lang="zh-CN" altLang="en-US" sz="2000" b="1" i="0" u="none" strike="noStrike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0</a:t>
                      </a:r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0500" y="729966"/>
            <a:ext cx="7834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、家庭</a:t>
            </a:r>
            <a:r>
              <a:rPr lang="zh-CN" altLang="en-US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宽带两年免费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使用，预存话费赠送和目摄像头或小度音箱</a:t>
            </a:r>
            <a:endParaRPr lang="zh-CN" altLang="en-US" sz="20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5660" y="6441756"/>
            <a:ext cx="8475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备注：具体覆盖小区请咨询北理工营业厅工作人员，且部分优惠不能同时享受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52" name="AutoShape 4" descr="https://wx.qq.com/cgi-bin/mmwebwx-bin/webwxgetmsgimg?&amp;MsgID=4736934181453713919&amp;skey=%40crypt_db196871_419747d82e7e27cbea4309cee59dff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4" name="AutoShape 6" descr="https://wx.qq.com/cgi-bin/mmwebwx-bin/webwxgetmsgimg?&amp;MsgID=4736934181453713919&amp;skey=%40crypt_db196871_419747d82e7e27cbea4309cee59dff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55" name="Picture 7" descr="C:\Users\wangjinbo\Desktop\webwxgetmsgim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65" y="4189862"/>
            <a:ext cx="3925649" cy="2060813"/>
          </a:xfrm>
          <a:prstGeom prst="rect">
            <a:avLst/>
          </a:prstGeom>
          <a:noFill/>
        </p:spPr>
      </p:pic>
      <p:pic>
        <p:nvPicPr>
          <p:cNvPr id="2056" name="Picture 8" descr="C:\Users\wangjinbo\Desktop\webwxgetmsgimg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2976" y="4217158"/>
            <a:ext cx="4385244" cy="21154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2104</TotalTime>
  <Pages>0</Pages>
  <Words>667</Words>
  <Characters>0</Characters>
  <Application>Microsoft Office PowerPoint</Application>
  <DocSecurity>0</DocSecurity>
  <PresentationFormat>全屏显示(4:3)</PresentationFormat>
  <Lines>0</Lines>
  <Paragraphs>125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宋体</vt:lpstr>
      <vt:lpstr>微软雅黑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Lenovo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董站群</dc:creator>
  <cp:lastModifiedBy>刘明奇</cp:lastModifiedBy>
  <cp:revision>152</cp:revision>
  <dcterms:created xsi:type="dcterms:W3CDTF">2015-04-08T00:29:00Z</dcterms:created>
  <dcterms:modified xsi:type="dcterms:W3CDTF">2019-09-17T08:40:20Z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