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sldIdLst>
    <p:sldId id="256" r:id="rId2"/>
    <p:sldId id="402" r:id="rId3"/>
    <p:sldId id="404" r:id="rId4"/>
    <p:sldId id="405" r:id="rId5"/>
    <p:sldId id="406" r:id="rId6"/>
    <p:sldId id="407" r:id="rId7"/>
    <p:sldId id="408" r:id="rId8"/>
    <p:sldId id="410" r:id="rId9"/>
    <p:sldId id="411" r:id="rId10"/>
    <p:sldId id="412" r:id="rId11"/>
    <p:sldId id="413" r:id="rId12"/>
    <p:sldId id="414" r:id="rId13"/>
    <p:sldId id="416" r:id="rId14"/>
    <p:sldId id="415" r:id="rId15"/>
    <p:sldId id="425" r:id="rId16"/>
    <p:sldId id="417" r:id="rId17"/>
    <p:sldId id="423" r:id="rId18"/>
    <p:sldId id="421" r:id="rId19"/>
    <p:sldId id="418" r:id="rId20"/>
    <p:sldId id="266" r:id="rId2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E46C0A"/>
    <a:srgbClr val="FFFF00"/>
    <a:srgbClr val="385D8A"/>
    <a:srgbClr val="FF7C80"/>
    <a:srgbClr val="FA9E66"/>
    <a:srgbClr val="000000"/>
    <a:srgbClr val="CCFFCC"/>
    <a:srgbClr val="00B050"/>
    <a:srgbClr val="00B0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3540" autoAdjust="0"/>
  </p:normalViewPr>
  <p:slideViewPr>
    <p:cSldViewPr>
      <p:cViewPr varScale="1">
        <p:scale>
          <a:sx n="102" d="100"/>
          <a:sy n="102" d="100"/>
        </p:scale>
        <p:origin x="-114" y="-15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2A667-38C1-442E-B2CD-6E1328B811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14C95-3F18-47D6-B39E-F48AFD8AE6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5379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14C95-3F18-47D6-B39E-F48AFD8AE60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hp\桌面\12月\PPT(1)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34154"/>
            <a:ext cx="9144000" cy="518989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2011-5-11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13" cstate="email"/>
          <a:srcRect b="695"/>
          <a:stretch>
            <a:fillRect/>
          </a:stretch>
        </p:blipFill>
        <p:spPr bwMode="auto">
          <a:xfrm>
            <a:off x="-19050" y="0"/>
            <a:ext cx="9163050" cy="5703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-9728" y="535020"/>
            <a:ext cx="9144000" cy="51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dministrator\&#26700;&#38754;\yh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5" name="Picture 3" descr="C:\Users\Administrator\Desktop\案名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11374" y="1857368"/>
            <a:ext cx="6711727" cy="1258065"/>
          </a:xfrm>
          <a:prstGeom prst="rect">
            <a:avLst/>
          </a:prstGeom>
          <a:noFill/>
        </p:spPr>
      </p:pic>
      <p:pic>
        <p:nvPicPr>
          <p:cNvPr id="4" name="yh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tretch>
            <a:fillRect/>
          </a:stretch>
        </p:blipFill>
        <p:spPr>
          <a:xfrm>
            <a:off x="8643966" y="528639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3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387252" y="2150194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幸福是什么？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6">
                      <a:lumMod val="75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 descr="室内,游戏,摄影,人,白昼_创意图片_Getty Images China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357434"/>
            <a:ext cx="4222948" cy="2812484"/>
          </a:xfrm>
          <a:prstGeom prst="rect">
            <a:avLst/>
          </a:prstGeom>
          <a:noFill/>
        </p:spPr>
      </p:pic>
      <p:pic>
        <p:nvPicPr>
          <p:cNvPr id="4" name="Picture 4" descr="生活方式,沙发,伴侣,礼物,爱的_创意图片_Getty Images China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47664" y="481236"/>
            <a:ext cx="3171825" cy="4762500"/>
          </a:xfrm>
          <a:prstGeom prst="rect">
            <a:avLst/>
          </a:prstGeom>
          <a:noFill/>
        </p:spPr>
      </p:pic>
      <p:pic>
        <p:nvPicPr>
          <p:cNvPr id="6" name="Picture 6" descr="人,生活方式,室内,20到24岁,25岁到29岁_创意图片_Getty Images China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55776" y="1993404"/>
            <a:ext cx="4495800" cy="3457576"/>
          </a:xfrm>
          <a:prstGeom prst="rect">
            <a:avLst/>
          </a:prstGeom>
          <a:noFill/>
        </p:spPr>
      </p:pic>
      <p:pic>
        <p:nvPicPr>
          <p:cNvPr id="7" name="Picture 8" descr="大家庭,成一排,快乐,与音乐或运动有关的动作,秋天_创意图片_Getty Images China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381500" y="1273324"/>
            <a:ext cx="4762500" cy="317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95000" y="3246992"/>
            <a:ext cx="8916275" cy="2429126"/>
            <a:chOff x="95000" y="3246992"/>
            <a:chExt cx="8916275" cy="2429126"/>
          </a:xfrm>
        </p:grpSpPr>
        <p:pic>
          <p:nvPicPr>
            <p:cNvPr id="183299" name="Picture 3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7339914" y="3248179"/>
              <a:ext cx="1647593" cy="10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9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599851" y="4611510"/>
              <a:ext cx="1411424" cy="106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8" descr="万科紫台1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575169" y="4611510"/>
              <a:ext cx="1601888" cy="1064608"/>
            </a:xfrm>
            <a:prstGeom prst="rect">
              <a:avLst/>
            </a:prstGeom>
            <a:noFill/>
          </p:spPr>
        </p:pic>
        <p:pic>
          <p:nvPicPr>
            <p:cNvPr id="6" name="图片 35" descr="金隅万科城.jpg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4363384" y="3246992"/>
              <a:ext cx="1473964" cy="106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矩形 14"/>
            <p:cNvSpPr>
              <a:spLocks noChangeArrowheads="1"/>
            </p:cNvSpPr>
            <p:nvPr/>
          </p:nvSpPr>
          <p:spPr bwMode="auto">
            <a:xfrm>
              <a:off x="4359120" y="4093333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 金隅万科城</a:t>
              </a:r>
            </a:p>
          </p:txBody>
        </p:sp>
        <p:pic>
          <p:nvPicPr>
            <p:cNvPr id="8" name="Picture 19" descr="http://t1.gstatic.com/images?q=tbn:azO14NCnCrIFxM::house.china.com.cn/villadom/UserFiles/20100412/09143333.jpg&amp;t=1&amp;h=186&amp;w=271&amp;usg=__2W9Zui_nyZ5jmlxxmtzwrU3xzjU=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1519216" y="3246992"/>
              <a:ext cx="1429902" cy="106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图片 42" descr="万科公元五号.jpg"/>
            <p:cNvPicPr>
              <a:picLocks noChangeAspect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95000" y="3246992"/>
              <a:ext cx="1350305" cy="106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矩形 14"/>
            <p:cNvSpPr>
              <a:spLocks noChangeArrowheads="1"/>
            </p:cNvSpPr>
            <p:nvPr/>
          </p:nvSpPr>
          <p:spPr bwMode="auto">
            <a:xfrm>
              <a:off x="95000" y="4093333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 dirty="0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 万科公园</a:t>
              </a:r>
              <a:r>
                <a:rPr lang="en-US" altLang="zh-CN" sz="800" b="1" dirty="0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5</a:t>
              </a:r>
              <a:r>
                <a:rPr lang="zh-CN" altLang="en-US" sz="800" b="1" dirty="0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号</a:t>
              </a:r>
            </a:p>
          </p:txBody>
        </p:sp>
        <p:pic>
          <p:nvPicPr>
            <p:cNvPr id="11" name="图片 47" descr="万科金阳国际公寓1.jpg"/>
            <p:cNvPicPr>
              <a:picLocks noChangeAspect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3011574" y="3248179"/>
              <a:ext cx="1273439" cy="10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矩形 14"/>
            <p:cNvSpPr>
              <a:spLocks noChangeArrowheads="1"/>
            </p:cNvSpPr>
            <p:nvPr/>
          </p:nvSpPr>
          <p:spPr bwMode="auto">
            <a:xfrm>
              <a:off x="7338318" y="4093333"/>
              <a:ext cx="1122114" cy="215444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b="1" dirty="0" smtClean="0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中粮万科长阳半岛</a:t>
              </a:r>
              <a:endParaRPr lang="zh-CN" altLang="en-US" sz="8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pic>
          <p:nvPicPr>
            <p:cNvPr id="14" name="图片 52" descr="万科四季花城.jpg"/>
            <p:cNvPicPr>
              <a:picLocks noChangeAspect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95000" y="4611510"/>
              <a:ext cx="1347378" cy="10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95000" y="5459317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万科四季花城</a:t>
              </a:r>
            </a:p>
          </p:txBody>
        </p:sp>
        <p:sp>
          <p:nvSpPr>
            <p:cNvPr id="16" name="矩形 14"/>
            <p:cNvSpPr>
              <a:spLocks noChangeArrowheads="1"/>
            </p:cNvSpPr>
            <p:nvPr/>
          </p:nvSpPr>
          <p:spPr bwMode="auto">
            <a:xfrm>
              <a:off x="1516373" y="4093333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  万科蓝山</a:t>
              </a:r>
              <a:endParaRPr lang="en-US" altLang="zh-CN" sz="8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" name="矩形 14"/>
            <p:cNvSpPr>
              <a:spLocks noChangeArrowheads="1"/>
            </p:cNvSpPr>
            <p:nvPr/>
          </p:nvSpPr>
          <p:spPr bwMode="auto">
            <a:xfrm>
              <a:off x="3028714" y="4093333"/>
              <a:ext cx="1091615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万科金阳国际公寓</a:t>
              </a:r>
            </a:p>
          </p:txBody>
        </p:sp>
        <p:pic>
          <p:nvPicPr>
            <p:cNvPr id="18" name="图片 56" descr="万科红.jpg"/>
            <p:cNvPicPr>
              <a:picLocks noChangeAspect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5905574" y="3246992"/>
              <a:ext cx="1354569" cy="106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矩形 14"/>
            <p:cNvSpPr>
              <a:spLocks noChangeArrowheads="1"/>
            </p:cNvSpPr>
            <p:nvPr/>
          </p:nvSpPr>
          <p:spPr bwMode="auto">
            <a:xfrm>
              <a:off x="5905574" y="4093333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   万科红</a:t>
              </a:r>
            </a:p>
          </p:txBody>
        </p:sp>
        <p:pic>
          <p:nvPicPr>
            <p:cNvPr id="20" name="图片 58" descr="万科东第.jpg"/>
            <p:cNvPicPr>
              <a:picLocks noChangeAspect="1"/>
            </p:cNvPicPr>
            <p:nvPr/>
          </p:nvPicPr>
          <p:blipFill>
            <a:blip r:embed="rId12" cstate="email"/>
            <a:srcRect/>
            <a:stretch>
              <a:fillRect/>
            </a:stretch>
          </p:blipFill>
          <p:spPr bwMode="auto">
            <a:xfrm>
              <a:off x="1505002" y="4611510"/>
              <a:ext cx="1301978" cy="106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矩形 14"/>
            <p:cNvSpPr>
              <a:spLocks noChangeArrowheads="1"/>
            </p:cNvSpPr>
            <p:nvPr/>
          </p:nvSpPr>
          <p:spPr bwMode="auto">
            <a:xfrm>
              <a:off x="1505002" y="5459317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 dirty="0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  万科东第</a:t>
              </a:r>
            </a:p>
          </p:txBody>
        </p:sp>
        <p:sp>
          <p:nvSpPr>
            <p:cNvPr id="22" name="矩形 14"/>
            <p:cNvSpPr>
              <a:spLocks noChangeArrowheads="1"/>
            </p:cNvSpPr>
            <p:nvPr/>
          </p:nvSpPr>
          <p:spPr bwMode="auto">
            <a:xfrm>
              <a:off x="7599851" y="5459317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万科城市花园</a:t>
              </a:r>
            </a:p>
          </p:txBody>
        </p:sp>
        <p:sp>
          <p:nvSpPr>
            <p:cNvPr id="23" name="矩形 14"/>
            <p:cNvSpPr>
              <a:spLocks noChangeArrowheads="1"/>
            </p:cNvSpPr>
            <p:nvPr/>
          </p:nvSpPr>
          <p:spPr bwMode="auto">
            <a:xfrm>
              <a:off x="4566640" y="5459317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  万科紫台</a:t>
              </a:r>
            </a:p>
          </p:txBody>
        </p:sp>
        <p:pic>
          <p:nvPicPr>
            <p:cNvPr id="24" name="图片 69" descr="万科星园.jpg"/>
            <p:cNvPicPr>
              <a:picLocks noChangeAspect="1"/>
            </p:cNvPicPr>
            <p:nvPr/>
          </p:nvPicPr>
          <p:blipFill>
            <a:blip r:embed="rId13" cstate="email"/>
            <a:srcRect/>
            <a:stretch>
              <a:fillRect/>
            </a:stretch>
          </p:blipFill>
          <p:spPr bwMode="auto">
            <a:xfrm>
              <a:off x="6235333" y="4611510"/>
              <a:ext cx="1309085" cy="106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矩形 14"/>
            <p:cNvSpPr>
              <a:spLocks noChangeArrowheads="1"/>
            </p:cNvSpPr>
            <p:nvPr/>
          </p:nvSpPr>
          <p:spPr bwMode="auto">
            <a:xfrm>
              <a:off x="6246704" y="5459317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  万科星园</a:t>
              </a:r>
            </a:p>
          </p:txBody>
        </p:sp>
        <p:pic>
          <p:nvPicPr>
            <p:cNvPr id="26" name="Picture 36"/>
            <p:cNvPicPr>
              <a:picLocks noChangeArrowheads="1"/>
            </p:cNvPicPr>
            <p:nvPr/>
          </p:nvPicPr>
          <p:blipFill>
            <a:blip r:embed="rId14" cstate="email"/>
            <a:srcRect/>
            <a:stretch>
              <a:fillRect/>
            </a:stretch>
          </p:blipFill>
          <p:spPr bwMode="auto">
            <a:xfrm>
              <a:off x="2880892" y="4611510"/>
              <a:ext cx="1611837" cy="10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矩形 14"/>
            <p:cNvSpPr>
              <a:spLocks noChangeArrowheads="1"/>
            </p:cNvSpPr>
            <p:nvPr/>
          </p:nvSpPr>
          <p:spPr bwMode="auto">
            <a:xfrm>
              <a:off x="2880892" y="5459317"/>
              <a:ext cx="886937" cy="192898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黑体" pitchFamily="2" charset="-122"/>
                  <a:ea typeface="黑体" pitchFamily="2" charset="-122"/>
                </a:rPr>
                <a:t>万科西山庭院</a:t>
              </a:r>
              <a:endParaRPr lang="en-US" altLang="zh-CN" sz="8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422600" y="2829305"/>
            <a:ext cx="4288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万科再度深掘房山，开启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幸福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新篇章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2051720" y="193204"/>
            <a:ext cx="4680520" cy="265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矩形 14"/>
          <p:cNvSpPr>
            <a:spLocks noChangeArrowheads="1"/>
          </p:cNvSpPr>
          <p:nvPr/>
        </p:nvSpPr>
        <p:spPr bwMode="auto">
          <a:xfrm>
            <a:off x="2051720" y="2642056"/>
            <a:ext cx="886937" cy="215444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8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万科幸福汇</a:t>
            </a:r>
            <a:endParaRPr lang="zh-CN" altLang="en-US" sz="8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窦店区域图 拷贝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35896" y="604100"/>
            <a:ext cx="5456809" cy="5061712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4663440" y="619760"/>
            <a:ext cx="4429760" cy="3241040"/>
          </a:xfrm>
          <a:custGeom>
            <a:avLst/>
            <a:gdLst>
              <a:gd name="connsiteX0" fmla="*/ 690880 w 4429760"/>
              <a:gd name="connsiteY0" fmla="*/ 0 h 3241040"/>
              <a:gd name="connsiteX1" fmla="*/ 528320 w 4429760"/>
              <a:gd name="connsiteY1" fmla="*/ 406400 h 3241040"/>
              <a:gd name="connsiteX2" fmla="*/ 386080 w 4429760"/>
              <a:gd name="connsiteY2" fmla="*/ 629920 h 3241040"/>
              <a:gd name="connsiteX3" fmla="*/ 264160 w 4429760"/>
              <a:gd name="connsiteY3" fmla="*/ 762000 h 3241040"/>
              <a:gd name="connsiteX4" fmla="*/ 325120 w 4429760"/>
              <a:gd name="connsiteY4" fmla="*/ 1127760 h 3241040"/>
              <a:gd name="connsiteX5" fmla="*/ 325120 w 4429760"/>
              <a:gd name="connsiteY5" fmla="*/ 1351280 h 3241040"/>
              <a:gd name="connsiteX6" fmla="*/ 294640 w 4429760"/>
              <a:gd name="connsiteY6" fmla="*/ 1605280 h 3241040"/>
              <a:gd name="connsiteX7" fmla="*/ 172720 w 4429760"/>
              <a:gd name="connsiteY7" fmla="*/ 1808480 h 3241040"/>
              <a:gd name="connsiteX8" fmla="*/ 91440 w 4429760"/>
              <a:gd name="connsiteY8" fmla="*/ 1910080 h 3241040"/>
              <a:gd name="connsiteX9" fmla="*/ 91440 w 4429760"/>
              <a:gd name="connsiteY9" fmla="*/ 2174240 h 3241040"/>
              <a:gd name="connsiteX10" fmla="*/ 0 w 4429760"/>
              <a:gd name="connsiteY10" fmla="*/ 2641600 h 3241040"/>
              <a:gd name="connsiteX11" fmla="*/ 50800 w 4429760"/>
              <a:gd name="connsiteY11" fmla="*/ 3017520 h 3241040"/>
              <a:gd name="connsiteX12" fmla="*/ 213360 w 4429760"/>
              <a:gd name="connsiteY12" fmla="*/ 3119120 h 3241040"/>
              <a:gd name="connsiteX13" fmla="*/ 518160 w 4429760"/>
              <a:gd name="connsiteY13" fmla="*/ 3129280 h 3241040"/>
              <a:gd name="connsiteX14" fmla="*/ 1209040 w 4429760"/>
              <a:gd name="connsiteY14" fmla="*/ 3159760 h 3241040"/>
              <a:gd name="connsiteX15" fmla="*/ 1706880 w 4429760"/>
              <a:gd name="connsiteY15" fmla="*/ 3169920 h 3241040"/>
              <a:gd name="connsiteX16" fmla="*/ 2265680 w 4429760"/>
              <a:gd name="connsiteY16" fmla="*/ 3241040 h 3241040"/>
              <a:gd name="connsiteX17" fmla="*/ 2631440 w 4429760"/>
              <a:gd name="connsiteY17" fmla="*/ 3230880 h 3241040"/>
              <a:gd name="connsiteX18" fmla="*/ 3058160 w 4429760"/>
              <a:gd name="connsiteY18" fmla="*/ 3088640 h 3241040"/>
              <a:gd name="connsiteX19" fmla="*/ 3495040 w 4429760"/>
              <a:gd name="connsiteY19" fmla="*/ 2976880 h 3241040"/>
              <a:gd name="connsiteX20" fmla="*/ 3728720 w 4429760"/>
              <a:gd name="connsiteY20" fmla="*/ 2794000 h 3241040"/>
              <a:gd name="connsiteX21" fmla="*/ 4175760 w 4429760"/>
              <a:gd name="connsiteY21" fmla="*/ 2722880 h 3241040"/>
              <a:gd name="connsiteX22" fmla="*/ 4378960 w 4429760"/>
              <a:gd name="connsiteY22" fmla="*/ 2733040 h 3241040"/>
              <a:gd name="connsiteX23" fmla="*/ 4389120 w 4429760"/>
              <a:gd name="connsiteY23" fmla="*/ 2733040 h 3241040"/>
              <a:gd name="connsiteX24" fmla="*/ 4429760 w 4429760"/>
              <a:gd name="connsiteY24" fmla="*/ 2702560 h 3241040"/>
              <a:gd name="connsiteX25" fmla="*/ 4429760 w 4429760"/>
              <a:gd name="connsiteY25" fmla="*/ 2702560 h 324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29760" h="3241040">
                <a:moveTo>
                  <a:pt x="690880" y="0"/>
                </a:moveTo>
                <a:lnTo>
                  <a:pt x="528320" y="406400"/>
                </a:lnTo>
                <a:lnTo>
                  <a:pt x="386080" y="629920"/>
                </a:lnTo>
                <a:lnTo>
                  <a:pt x="264160" y="762000"/>
                </a:lnTo>
                <a:lnTo>
                  <a:pt x="325120" y="1127760"/>
                </a:lnTo>
                <a:lnTo>
                  <a:pt x="325120" y="1351280"/>
                </a:lnTo>
                <a:lnTo>
                  <a:pt x="294640" y="1605280"/>
                </a:lnTo>
                <a:lnTo>
                  <a:pt x="172720" y="1808480"/>
                </a:lnTo>
                <a:lnTo>
                  <a:pt x="91440" y="1910080"/>
                </a:lnTo>
                <a:lnTo>
                  <a:pt x="91440" y="2174240"/>
                </a:lnTo>
                <a:lnTo>
                  <a:pt x="0" y="2641600"/>
                </a:lnTo>
                <a:lnTo>
                  <a:pt x="50800" y="3017520"/>
                </a:lnTo>
                <a:lnTo>
                  <a:pt x="213360" y="3119120"/>
                </a:lnTo>
                <a:lnTo>
                  <a:pt x="518160" y="3129280"/>
                </a:lnTo>
                <a:lnTo>
                  <a:pt x="1209040" y="3159760"/>
                </a:lnTo>
                <a:lnTo>
                  <a:pt x="1706880" y="3169920"/>
                </a:lnTo>
                <a:lnTo>
                  <a:pt x="2265680" y="3241040"/>
                </a:lnTo>
                <a:lnTo>
                  <a:pt x="2631440" y="3230880"/>
                </a:lnTo>
                <a:lnTo>
                  <a:pt x="3058160" y="3088640"/>
                </a:lnTo>
                <a:lnTo>
                  <a:pt x="3495040" y="2976880"/>
                </a:lnTo>
                <a:lnTo>
                  <a:pt x="3728720" y="2794000"/>
                </a:lnTo>
                <a:lnTo>
                  <a:pt x="4175760" y="2722880"/>
                </a:lnTo>
                <a:lnTo>
                  <a:pt x="4378960" y="2733040"/>
                </a:lnTo>
                <a:lnTo>
                  <a:pt x="4389120" y="2733040"/>
                </a:lnTo>
                <a:lnTo>
                  <a:pt x="4429760" y="2702560"/>
                </a:lnTo>
                <a:lnTo>
                  <a:pt x="4429760" y="2702560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 rot="5400000" flipH="1" flipV="1">
            <a:off x="6912260" y="4045632"/>
            <a:ext cx="216024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4053840" y="640080"/>
            <a:ext cx="3383280" cy="4978400"/>
          </a:xfrm>
          <a:custGeom>
            <a:avLst/>
            <a:gdLst>
              <a:gd name="connsiteX0" fmla="*/ 0 w 3383280"/>
              <a:gd name="connsiteY0" fmla="*/ 4978400 h 4978400"/>
              <a:gd name="connsiteX1" fmla="*/ 325120 w 3383280"/>
              <a:gd name="connsiteY1" fmla="*/ 4602480 h 4978400"/>
              <a:gd name="connsiteX2" fmla="*/ 426720 w 3383280"/>
              <a:gd name="connsiteY2" fmla="*/ 4399280 h 4978400"/>
              <a:gd name="connsiteX3" fmla="*/ 406400 w 3383280"/>
              <a:gd name="connsiteY3" fmla="*/ 4124960 h 4978400"/>
              <a:gd name="connsiteX4" fmla="*/ 365760 w 3383280"/>
              <a:gd name="connsiteY4" fmla="*/ 3952240 h 4978400"/>
              <a:gd name="connsiteX5" fmla="*/ 386080 w 3383280"/>
              <a:gd name="connsiteY5" fmla="*/ 3718560 h 4978400"/>
              <a:gd name="connsiteX6" fmla="*/ 548640 w 3383280"/>
              <a:gd name="connsiteY6" fmla="*/ 3413760 h 4978400"/>
              <a:gd name="connsiteX7" fmla="*/ 680720 w 3383280"/>
              <a:gd name="connsiteY7" fmla="*/ 3129280 h 4978400"/>
              <a:gd name="connsiteX8" fmla="*/ 802640 w 3383280"/>
              <a:gd name="connsiteY8" fmla="*/ 2936240 h 4978400"/>
              <a:gd name="connsiteX9" fmla="*/ 822960 w 3383280"/>
              <a:gd name="connsiteY9" fmla="*/ 2651760 h 4978400"/>
              <a:gd name="connsiteX10" fmla="*/ 924560 w 3383280"/>
              <a:gd name="connsiteY10" fmla="*/ 2377440 h 4978400"/>
              <a:gd name="connsiteX11" fmla="*/ 1198880 w 3383280"/>
              <a:gd name="connsiteY11" fmla="*/ 2184400 h 4978400"/>
              <a:gd name="connsiteX12" fmla="*/ 1452880 w 3383280"/>
              <a:gd name="connsiteY12" fmla="*/ 1849120 h 4978400"/>
              <a:gd name="connsiteX13" fmla="*/ 1717040 w 3383280"/>
              <a:gd name="connsiteY13" fmla="*/ 1656080 h 4978400"/>
              <a:gd name="connsiteX14" fmla="*/ 1930400 w 3383280"/>
              <a:gd name="connsiteY14" fmla="*/ 1605280 h 4978400"/>
              <a:gd name="connsiteX15" fmla="*/ 1991360 w 3383280"/>
              <a:gd name="connsiteY15" fmla="*/ 1432560 h 4978400"/>
              <a:gd name="connsiteX16" fmla="*/ 2052320 w 3383280"/>
              <a:gd name="connsiteY16" fmla="*/ 1168400 h 4978400"/>
              <a:gd name="connsiteX17" fmla="*/ 2174240 w 3383280"/>
              <a:gd name="connsiteY17" fmla="*/ 1016000 h 4978400"/>
              <a:gd name="connsiteX18" fmla="*/ 2123440 w 3383280"/>
              <a:gd name="connsiteY18" fmla="*/ 690880 h 4978400"/>
              <a:gd name="connsiteX19" fmla="*/ 2265680 w 3383280"/>
              <a:gd name="connsiteY19" fmla="*/ 629920 h 4978400"/>
              <a:gd name="connsiteX20" fmla="*/ 2377440 w 3383280"/>
              <a:gd name="connsiteY20" fmla="*/ 558800 h 4978400"/>
              <a:gd name="connsiteX21" fmla="*/ 2865120 w 3383280"/>
              <a:gd name="connsiteY21" fmla="*/ 203200 h 4978400"/>
              <a:gd name="connsiteX22" fmla="*/ 2936240 w 3383280"/>
              <a:gd name="connsiteY22" fmla="*/ 142240 h 4978400"/>
              <a:gd name="connsiteX23" fmla="*/ 3373120 w 3383280"/>
              <a:gd name="connsiteY23" fmla="*/ 10160 h 4978400"/>
              <a:gd name="connsiteX24" fmla="*/ 3383280 w 3383280"/>
              <a:gd name="connsiteY24" fmla="*/ 0 h 49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83280" h="4978400">
                <a:moveTo>
                  <a:pt x="0" y="4978400"/>
                </a:moveTo>
                <a:lnTo>
                  <a:pt x="325120" y="4602480"/>
                </a:lnTo>
                <a:lnTo>
                  <a:pt x="426720" y="4399280"/>
                </a:lnTo>
                <a:lnTo>
                  <a:pt x="406400" y="4124960"/>
                </a:lnTo>
                <a:lnTo>
                  <a:pt x="365760" y="3952240"/>
                </a:lnTo>
                <a:lnTo>
                  <a:pt x="386080" y="3718560"/>
                </a:lnTo>
                <a:lnTo>
                  <a:pt x="548640" y="3413760"/>
                </a:lnTo>
                <a:lnTo>
                  <a:pt x="680720" y="3129280"/>
                </a:lnTo>
                <a:lnTo>
                  <a:pt x="802640" y="2936240"/>
                </a:lnTo>
                <a:lnTo>
                  <a:pt x="822960" y="2651760"/>
                </a:lnTo>
                <a:lnTo>
                  <a:pt x="924560" y="2377440"/>
                </a:lnTo>
                <a:lnTo>
                  <a:pt x="1198880" y="2184400"/>
                </a:lnTo>
                <a:lnTo>
                  <a:pt x="1452880" y="1849120"/>
                </a:lnTo>
                <a:lnTo>
                  <a:pt x="1717040" y="1656080"/>
                </a:lnTo>
                <a:lnTo>
                  <a:pt x="1930400" y="1605280"/>
                </a:lnTo>
                <a:lnTo>
                  <a:pt x="1991360" y="1432560"/>
                </a:lnTo>
                <a:lnTo>
                  <a:pt x="2052320" y="1168400"/>
                </a:lnTo>
                <a:lnTo>
                  <a:pt x="2174240" y="1016000"/>
                </a:lnTo>
                <a:lnTo>
                  <a:pt x="2123440" y="690880"/>
                </a:lnTo>
                <a:lnTo>
                  <a:pt x="2265680" y="629920"/>
                </a:lnTo>
                <a:lnTo>
                  <a:pt x="2377440" y="558800"/>
                </a:lnTo>
                <a:lnTo>
                  <a:pt x="2865120" y="203200"/>
                </a:lnTo>
                <a:lnTo>
                  <a:pt x="2936240" y="142240"/>
                </a:lnTo>
                <a:lnTo>
                  <a:pt x="3373120" y="10160"/>
                </a:lnTo>
                <a:lnTo>
                  <a:pt x="3383280" y="0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635896" y="3937620"/>
            <a:ext cx="1512168" cy="1656184"/>
          </a:xfrm>
          <a:prstGeom prst="ellipse">
            <a:avLst/>
          </a:prstGeom>
          <a:solidFill>
            <a:schemeClr val="accent1">
              <a:lumMod val="60000"/>
              <a:lumOff val="40000"/>
              <a:alpha val="34118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窦店镇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136640" y="640080"/>
            <a:ext cx="2956560" cy="2103120"/>
          </a:xfrm>
          <a:custGeom>
            <a:avLst/>
            <a:gdLst>
              <a:gd name="connsiteX0" fmla="*/ 0 w 2956560"/>
              <a:gd name="connsiteY0" fmla="*/ 0 h 2103120"/>
              <a:gd name="connsiteX1" fmla="*/ 60960 w 2956560"/>
              <a:gd name="connsiteY1" fmla="*/ 304800 h 2103120"/>
              <a:gd name="connsiteX2" fmla="*/ 182880 w 2956560"/>
              <a:gd name="connsiteY2" fmla="*/ 568960 h 2103120"/>
              <a:gd name="connsiteX3" fmla="*/ 274320 w 2956560"/>
              <a:gd name="connsiteY3" fmla="*/ 772160 h 2103120"/>
              <a:gd name="connsiteX4" fmla="*/ 487680 w 2956560"/>
              <a:gd name="connsiteY4" fmla="*/ 904240 h 2103120"/>
              <a:gd name="connsiteX5" fmla="*/ 589280 w 2956560"/>
              <a:gd name="connsiteY5" fmla="*/ 1056640 h 2103120"/>
              <a:gd name="connsiteX6" fmla="*/ 701040 w 2956560"/>
              <a:gd name="connsiteY6" fmla="*/ 1198880 h 2103120"/>
              <a:gd name="connsiteX7" fmla="*/ 751840 w 2956560"/>
              <a:gd name="connsiteY7" fmla="*/ 1402080 h 2103120"/>
              <a:gd name="connsiteX8" fmla="*/ 802640 w 2956560"/>
              <a:gd name="connsiteY8" fmla="*/ 1727200 h 2103120"/>
              <a:gd name="connsiteX9" fmla="*/ 975360 w 2956560"/>
              <a:gd name="connsiteY9" fmla="*/ 1889760 h 2103120"/>
              <a:gd name="connsiteX10" fmla="*/ 1178560 w 2956560"/>
              <a:gd name="connsiteY10" fmla="*/ 1686560 h 2103120"/>
              <a:gd name="connsiteX11" fmla="*/ 1452880 w 2956560"/>
              <a:gd name="connsiteY11" fmla="*/ 1696720 h 2103120"/>
              <a:gd name="connsiteX12" fmla="*/ 1798320 w 2956560"/>
              <a:gd name="connsiteY12" fmla="*/ 1798320 h 2103120"/>
              <a:gd name="connsiteX13" fmla="*/ 2082800 w 2956560"/>
              <a:gd name="connsiteY13" fmla="*/ 1767840 h 2103120"/>
              <a:gd name="connsiteX14" fmla="*/ 2143760 w 2956560"/>
              <a:gd name="connsiteY14" fmla="*/ 2042160 h 2103120"/>
              <a:gd name="connsiteX15" fmla="*/ 2357120 w 2956560"/>
              <a:gd name="connsiteY15" fmla="*/ 2103120 h 2103120"/>
              <a:gd name="connsiteX16" fmla="*/ 2682240 w 2956560"/>
              <a:gd name="connsiteY16" fmla="*/ 2001520 h 2103120"/>
              <a:gd name="connsiteX17" fmla="*/ 2733040 w 2956560"/>
              <a:gd name="connsiteY17" fmla="*/ 1849120 h 2103120"/>
              <a:gd name="connsiteX18" fmla="*/ 2875280 w 2956560"/>
              <a:gd name="connsiteY18" fmla="*/ 1605280 h 2103120"/>
              <a:gd name="connsiteX19" fmla="*/ 2956560 w 2956560"/>
              <a:gd name="connsiteY19" fmla="*/ 1554480 h 2103120"/>
              <a:gd name="connsiteX20" fmla="*/ 2946400 w 2956560"/>
              <a:gd name="connsiteY20" fmla="*/ 1554480 h 210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56560" h="2103120">
                <a:moveTo>
                  <a:pt x="0" y="0"/>
                </a:moveTo>
                <a:lnTo>
                  <a:pt x="60960" y="304800"/>
                </a:lnTo>
                <a:lnTo>
                  <a:pt x="182880" y="568960"/>
                </a:lnTo>
                <a:lnTo>
                  <a:pt x="274320" y="772160"/>
                </a:lnTo>
                <a:lnTo>
                  <a:pt x="487680" y="904240"/>
                </a:lnTo>
                <a:lnTo>
                  <a:pt x="589280" y="1056640"/>
                </a:lnTo>
                <a:lnTo>
                  <a:pt x="701040" y="1198880"/>
                </a:lnTo>
                <a:lnTo>
                  <a:pt x="751840" y="1402080"/>
                </a:lnTo>
                <a:lnTo>
                  <a:pt x="802640" y="1727200"/>
                </a:lnTo>
                <a:lnTo>
                  <a:pt x="975360" y="1889760"/>
                </a:lnTo>
                <a:lnTo>
                  <a:pt x="1178560" y="1686560"/>
                </a:lnTo>
                <a:lnTo>
                  <a:pt x="1452880" y="1696720"/>
                </a:lnTo>
                <a:lnTo>
                  <a:pt x="1798320" y="1798320"/>
                </a:lnTo>
                <a:lnTo>
                  <a:pt x="2082800" y="1767840"/>
                </a:lnTo>
                <a:lnTo>
                  <a:pt x="2143760" y="2042160"/>
                </a:lnTo>
                <a:lnTo>
                  <a:pt x="2357120" y="2103120"/>
                </a:lnTo>
                <a:lnTo>
                  <a:pt x="2682240" y="2001520"/>
                </a:lnTo>
                <a:lnTo>
                  <a:pt x="2733040" y="1849120"/>
                </a:lnTo>
                <a:lnTo>
                  <a:pt x="2875280" y="1605280"/>
                </a:lnTo>
                <a:lnTo>
                  <a:pt x="2956560" y="1554480"/>
                </a:lnTo>
                <a:lnTo>
                  <a:pt x="2946400" y="1554480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020272" y="1921396"/>
            <a:ext cx="100811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</a:rPr>
              <a:t>The 5</a:t>
            </a:r>
            <a:r>
              <a:rPr lang="en-US" altLang="zh-CN" sz="1600" b="1" baseline="30000" dirty="0" smtClean="0">
                <a:solidFill>
                  <a:schemeClr val="tx1"/>
                </a:solidFill>
              </a:rPr>
              <a:t>th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 rd.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rot="5400000" flipH="1" flipV="1">
            <a:off x="6840252" y="2532670"/>
            <a:ext cx="216024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7504" y="625252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地处北京西南发展带，原房山区政府所在地，北京市政府着力打造房山区发展重镇之一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窦店镇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588224" y="3433564"/>
            <a:ext cx="100811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</a:rPr>
              <a:t>The 6</a:t>
            </a:r>
            <a:r>
              <a:rPr lang="en-US" altLang="zh-CN" sz="1600" b="1" baseline="30000" dirty="0" smtClean="0">
                <a:solidFill>
                  <a:schemeClr val="tx1"/>
                </a:solidFill>
              </a:rPr>
              <a:t>th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 rd.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20072" y="1921396"/>
            <a:ext cx="100811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</a:rPr>
              <a:t>G4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17727" y="2197071"/>
            <a:ext cx="3384376" cy="2973050"/>
          </a:xfrm>
          <a:prstGeom prst="roundRect">
            <a:avLst>
              <a:gd name="adj" fmla="val 7302"/>
            </a:avLst>
          </a:prstGeom>
          <a:solidFill>
            <a:srgbClr val="E46C0A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项目位置：</a:t>
            </a:r>
            <a:endParaRPr lang="en-US" altLang="zh-CN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lvl="0"/>
            <a:endParaRPr lang="en-US" altLang="zh-CN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项目位于北京市西南的房山区窦店镇镇政府北侧。</a:t>
            </a:r>
            <a:endParaRPr lang="en-US" altLang="zh-CN" sz="16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距离京港澳杜家坎收费站仅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余公里，距西三环六里桥仅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分钟车程。</a:t>
            </a:r>
            <a:endParaRPr lang="en-US" altLang="zh-CN" sz="16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项目毗邻京港澳高速。</a:t>
            </a:r>
            <a:endParaRPr lang="zh-CN" altLang="en-US" sz="16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C:\Users\Administrator\Desktop\未标题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0091" y="554002"/>
            <a:ext cx="4432659" cy="5075312"/>
          </a:xfrm>
          <a:prstGeom prst="rect">
            <a:avLst/>
          </a:prstGeom>
          <a:noFill/>
        </p:spPr>
      </p:pic>
      <p:sp>
        <p:nvSpPr>
          <p:cNvPr id="5" name="圆角矩形 4"/>
          <p:cNvSpPr/>
          <p:nvPr/>
        </p:nvSpPr>
        <p:spPr>
          <a:xfrm>
            <a:off x="251520" y="841276"/>
            <a:ext cx="4248472" cy="2301716"/>
          </a:xfrm>
          <a:prstGeom prst="roundRect">
            <a:avLst>
              <a:gd name="adj" fmla="val 7302"/>
            </a:avLst>
          </a:prstGeom>
          <a:solidFill>
            <a:srgbClr val="E46C0A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轻轨、高速、国道打造“一小时生活圈”</a:t>
            </a:r>
            <a:endParaRPr lang="en-US" altLang="zh-CN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规划中的燕房线预计</a:t>
            </a:r>
            <a:r>
              <a: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年通车，南延规划设有窦店站。</a:t>
            </a:r>
            <a:endParaRPr lang="en-US" altLang="zh-CN" sz="16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项目东侧距京港澳高速窦店出口仅</a:t>
            </a:r>
            <a:r>
              <a:rPr lang="en-US" altLang="zh-CN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千米。</a:t>
            </a:r>
            <a:endParaRPr lang="en-US" altLang="zh-CN" sz="14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u"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项目东侧紧邻窦店区域中心主干道大窦路，可直通</a:t>
            </a:r>
            <a:r>
              <a:rPr lang="en-US" altLang="zh-CN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107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国道与城区相连。</a:t>
            </a:r>
            <a:endParaRPr lang="en-US" altLang="zh-CN" sz="14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1467570">
            <a:off x="4483418" y="2718329"/>
            <a:ext cx="3528392" cy="1728192"/>
          </a:xfrm>
          <a:prstGeom prst="ellipse">
            <a:avLst/>
          </a:prstGeom>
          <a:solidFill>
            <a:srgbClr val="E46C0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一小时生活圈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4171935"/>
            <a:ext cx="396044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“一小时生活圈”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：具备完善的生活配套，生活成本相对低于城市中心区域，舒适度大幅高于城区生活水平，距离城市中心区域仅一小时路程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4325" name="Picture 5" descr="C:\Users\Administrator\Desktop\未标题-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19672" y="0"/>
            <a:ext cx="6334125" cy="572452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43608" y="0"/>
            <a:ext cx="74104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8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7" name="Picture 3" descr="C:\Users\Administrator\Desktop\m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308304" y="4295092"/>
            <a:ext cx="1835696" cy="141990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9646" y="2255302"/>
            <a:ext cx="4314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“麦当劳”叔叔的身份：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dirty="0" smtClean="0"/>
              <a:t>全球快餐业巨头，世界</a:t>
            </a:r>
            <a:r>
              <a:rPr lang="en-US" altLang="zh-CN" dirty="0" smtClean="0"/>
              <a:t>500</a:t>
            </a:r>
            <a:r>
              <a:rPr lang="zh-CN" altLang="en-US" dirty="0" smtClean="0"/>
              <a:t>强企业；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dirty="0" smtClean="0"/>
              <a:t>全球最成功的地产商，据悉麦当劳主营收入</a:t>
            </a:r>
            <a:r>
              <a:rPr lang="en-US" altLang="zh-CN" dirty="0" smtClean="0"/>
              <a:t>90%</a:t>
            </a:r>
            <a:r>
              <a:rPr lang="zh-CN" altLang="en-US" dirty="0" smtClean="0"/>
              <a:t>以上来自地产投资。</a:t>
            </a:r>
            <a:endParaRPr lang="zh-CN" altLang="en-US" dirty="0"/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179512" y="3948908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麦当劳选址要求：</a:t>
            </a:r>
            <a:endParaRPr kumimoji="0" lang="en-US" altLang="zh-CN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目标区域及要求：</a:t>
            </a:r>
            <a:r>
              <a:rPr kumimoji="0" lang="zh-CN" sz="10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经济发达区域和发展迅速区域</a:t>
            </a:r>
            <a:endParaRPr kumimoji="0" lang="zh-CN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城市商圈选择及要求：商业区、商住区、写字楼区、交通枢纽、经济开发区</a:t>
            </a:r>
            <a:endParaRPr kumimoji="0" 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商圈内位置的要求：临街（大路口最佳）</a:t>
            </a:r>
            <a:r>
              <a:rPr kumimoji="0" lang="en-US" altLang="zh-CN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/</a:t>
            </a:r>
            <a:r>
              <a:rPr kumimoji="0" lang="zh-CN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得来速店（含车道）要求场地开阔、进出方便</a:t>
            </a:r>
            <a:endParaRPr kumimoji="0" lang="zh-CN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pic>
        <p:nvPicPr>
          <p:cNvPr id="18534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2278" y="683869"/>
            <a:ext cx="4137590" cy="3224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860032" y="841276"/>
            <a:ext cx="42017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万科携手麦当劳</a:t>
            </a:r>
            <a:endParaRPr lang="en-US" altLang="zh-CN" sz="28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        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进驻万科幸福汇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865612"/>
            <a:ext cx="9164261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万科幸福汇具有“麦当劳”叔叔认可的投资价值</a:t>
            </a:r>
            <a:endParaRPr lang="zh-CN" altLang="en-US" sz="24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0402" y="160162"/>
            <a:ext cx="166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幸福是配套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 descr="http://imgs.soufun.com/chat/2010_12/27/129344670240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7170" y="669349"/>
            <a:ext cx="3714750" cy="26922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55894" y="841276"/>
            <a:ext cx="48526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万科携手上海亲和源</a:t>
            </a:r>
            <a:endParaRPr lang="en-US" altLang="zh-CN" sz="28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活跃长者之家进驻万科幸福汇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583875" y="3025266"/>
            <a:ext cx="1462662" cy="2592288"/>
          </a:xfrm>
          <a:custGeom>
            <a:avLst/>
            <a:gdLst>
              <a:gd name="connsiteX0" fmla="*/ 0 w 1462662"/>
              <a:gd name="connsiteY0" fmla="*/ 146266 h 4264248"/>
              <a:gd name="connsiteX1" fmla="*/ 42840 w 1462662"/>
              <a:gd name="connsiteY1" fmla="*/ 42840 h 4264248"/>
              <a:gd name="connsiteX2" fmla="*/ 146266 w 1462662"/>
              <a:gd name="connsiteY2" fmla="*/ 0 h 4264248"/>
              <a:gd name="connsiteX3" fmla="*/ 1316396 w 1462662"/>
              <a:gd name="connsiteY3" fmla="*/ 0 h 4264248"/>
              <a:gd name="connsiteX4" fmla="*/ 1419822 w 1462662"/>
              <a:gd name="connsiteY4" fmla="*/ 42840 h 4264248"/>
              <a:gd name="connsiteX5" fmla="*/ 1462662 w 1462662"/>
              <a:gd name="connsiteY5" fmla="*/ 146266 h 4264248"/>
              <a:gd name="connsiteX6" fmla="*/ 1462662 w 1462662"/>
              <a:gd name="connsiteY6" fmla="*/ 4117982 h 4264248"/>
              <a:gd name="connsiteX7" fmla="*/ 1419822 w 1462662"/>
              <a:gd name="connsiteY7" fmla="*/ 4221408 h 4264248"/>
              <a:gd name="connsiteX8" fmla="*/ 1316396 w 1462662"/>
              <a:gd name="connsiteY8" fmla="*/ 4264248 h 4264248"/>
              <a:gd name="connsiteX9" fmla="*/ 146266 w 1462662"/>
              <a:gd name="connsiteY9" fmla="*/ 4264248 h 4264248"/>
              <a:gd name="connsiteX10" fmla="*/ 42840 w 1462662"/>
              <a:gd name="connsiteY10" fmla="*/ 4221408 h 4264248"/>
              <a:gd name="connsiteX11" fmla="*/ 0 w 1462662"/>
              <a:gd name="connsiteY11" fmla="*/ 4117982 h 4264248"/>
              <a:gd name="connsiteX12" fmla="*/ 0 w 1462662"/>
              <a:gd name="connsiteY12" fmla="*/ 146266 h 4264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2662" h="4264248">
                <a:moveTo>
                  <a:pt x="0" y="146266"/>
                </a:moveTo>
                <a:cubicBezTo>
                  <a:pt x="0" y="107474"/>
                  <a:pt x="15410" y="70271"/>
                  <a:pt x="42840" y="42840"/>
                </a:cubicBezTo>
                <a:cubicBezTo>
                  <a:pt x="70270" y="15410"/>
                  <a:pt x="107474" y="0"/>
                  <a:pt x="146266" y="0"/>
                </a:cubicBezTo>
                <a:lnTo>
                  <a:pt x="1316396" y="0"/>
                </a:lnTo>
                <a:cubicBezTo>
                  <a:pt x="1355188" y="0"/>
                  <a:pt x="1392391" y="15410"/>
                  <a:pt x="1419822" y="42840"/>
                </a:cubicBezTo>
                <a:cubicBezTo>
                  <a:pt x="1447252" y="70270"/>
                  <a:pt x="1462662" y="107474"/>
                  <a:pt x="1462662" y="146266"/>
                </a:cubicBezTo>
                <a:lnTo>
                  <a:pt x="1462662" y="4117982"/>
                </a:lnTo>
                <a:cubicBezTo>
                  <a:pt x="1462662" y="4156774"/>
                  <a:pt x="1447252" y="4193978"/>
                  <a:pt x="1419822" y="4221408"/>
                </a:cubicBezTo>
                <a:cubicBezTo>
                  <a:pt x="1392392" y="4248838"/>
                  <a:pt x="1355188" y="4264248"/>
                  <a:pt x="1316396" y="4264248"/>
                </a:cubicBezTo>
                <a:lnTo>
                  <a:pt x="146266" y="4264248"/>
                </a:lnTo>
                <a:cubicBezTo>
                  <a:pt x="107474" y="4264248"/>
                  <a:pt x="70270" y="4248838"/>
                  <a:pt x="42840" y="4221408"/>
                </a:cubicBezTo>
                <a:cubicBezTo>
                  <a:pt x="15410" y="4193978"/>
                  <a:pt x="0" y="4156774"/>
                  <a:pt x="0" y="4117982"/>
                </a:cubicBezTo>
                <a:lnTo>
                  <a:pt x="0" y="14626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1819491" rIns="113792" bIns="96664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kern="1200" dirty="0" smtClean="0">
                <a:latin typeface="微软雅黑" pitchFamily="34" charset="-122"/>
                <a:ea typeface="微软雅黑" pitchFamily="34" charset="-122"/>
              </a:rPr>
              <a:t>活跃生活</a:t>
            </a:r>
            <a:endParaRPr lang="zh-CN" altLang="en-US" sz="1600" b="1" kern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27754" y="3193032"/>
            <a:ext cx="1374902" cy="1200453"/>
          </a:xfrm>
          <a:prstGeom prst="ellipse">
            <a:avLst/>
          </a:prstGeom>
          <a:blipFill rotWithShape="0">
            <a:blip r:embed="rId4" cstate="email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任意多边形 7"/>
          <p:cNvSpPr/>
          <p:nvPr/>
        </p:nvSpPr>
        <p:spPr>
          <a:xfrm>
            <a:off x="6090417" y="3025266"/>
            <a:ext cx="1462662" cy="2592288"/>
          </a:xfrm>
          <a:custGeom>
            <a:avLst/>
            <a:gdLst>
              <a:gd name="connsiteX0" fmla="*/ 0 w 1462662"/>
              <a:gd name="connsiteY0" fmla="*/ 146266 h 4264248"/>
              <a:gd name="connsiteX1" fmla="*/ 42840 w 1462662"/>
              <a:gd name="connsiteY1" fmla="*/ 42840 h 4264248"/>
              <a:gd name="connsiteX2" fmla="*/ 146266 w 1462662"/>
              <a:gd name="connsiteY2" fmla="*/ 0 h 4264248"/>
              <a:gd name="connsiteX3" fmla="*/ 1316396 w 1462662"/>
              <a:gd name="connsiteY3" fmla="*/ 0 h 4264248"/>
              <a:gd name="connsiteX4" fmla="*/ 1419822 w 1462662"/>
              <a:gd name="connsiteY4" fmla="*/ 42840 h 4264248"/>
              <a:gd name="connsiteX5" fmla="*/ 1462662 w 1462662"/>
              <a:gd name="connsiteY5" fmla="*/ 146266 h 4264248"/>
              <a:gd name="connsiteX6" fmla="*/ 1462662 w 1462662"/>
              <a:gd name="connsiteY6" fmla="*/ 4117982 h 4264248"/>
              <a:gd name="connsiteX7" fmla="*/ 1419822 w 1462662"/>
              <a:gd name="connsiteY7" fmla="*/ 4221408 h 4264248"/>
              <a:gd name="connsiteX8" fmla="*/ 1316396 w 1462662"/>
              <a:gd name="connsiteY8" fmla="*/ 4264248 h 4264248"/>
              <a:gd name="connsiteX9" fmla="*/ 146266 w 1462662"/>
              <a:gd name="connsiteY9" fmla="*/ 4264248 h 4264248"/>
              <a:gd name="connsiteX10" fmla="*/ 42840 w 1462662"/>
              <a:gd name="connsiteY10" fmla="*/ 4221408 h 4264248"/>
              <a:gd name="connsiteX11" fmla="*/ 0 w 1462662"/>
              <a:gd name="connsiteY11" fmla="*/ 4117982 h 4264248"/>
              <a:gd name="connsiteX12" fmla="*/ 0 w 1462662"/>
              <a:gd name="connsiteY12" fmla="*/ 146266 h 4264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2662" h="4264248">
                <a:moveTo>
                  <a:pt x="0" y="146266"/>
                </a:moveTo>
                <a:cubicBezTo>
                  <a:pt x="0" y="107474"/>
                  <a:pt x="15410" y="70271"/>
                  <a:pt x="42840" y="42840"/>
                </a:cubicBezTo>
                <a:cubicBezTo>
                  <a:pt x="70270" y="15410"/>
                  <a:pt x="107474" y="0"/>
                  <a:pt x="146266" y="0"/>
                </a:cubicBezTo>
                <a:lnTo>
                  <a:pt x="1316396" y="0"/>
                </a:lnTo>
                <a:cubicBezTo>
                  <a:pt x="1355188" y="0"/>
                  <a:pt x="1392391" y="15410"/>
                  <a:pt x="1419822" y="42840"/>
                </a:cubicBezTo>
                <a:cubicBezTo>
                  <a:pt x="1447252" y="70270"/>
                  <a:pt x="1462662" y="107474"/>
                  <a:pt x="1462662" y="146266"/>
                </a:cubicBezTo>
                <a:lnTo>
                  <a:pt x="1462662" y="4117982"/>
                </a:lnTo>
                <a:cubicBezTo>
                  <a:pt x="1462662" y="4156774"/>
                  <a:pt x="1447252" y="4193978"/>
                  <a:pt x="1419822" y="4221408"/>
                </a:cubicBezTo>
                <a:cubicBezTo>
                  <a:pt x="1392392" y="4248838"/>
                  <a:pt x="1355188" y="4264248"/>
                  <a:pt x="1316396" y="4264248"/>
                </a:cubicBezTo>
                <a:lnTo>
                  <a:pt x="146266" y="4264248"/>
                </a:lnTo>
                <a:cubicBezTo>
                  <a:pt x="107474" y="4264248"/>
                  <a:pt x="70270" y="4248838"/>
                  <a:pt x="42840" y="4221408"/>
                </a:cubicBezTo>
                <a:cubicBezTo>
                  <a:pt x="15410" y="4193978"/>
                  <a:pt x="0" y="4156774"/>
                  <a:pt x="0" y="4117982"/>
                </a:cubicBezTo>
                <a:lnTo>
                  <a:pt x="0" y="14626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1170380"/>
              <a:satOff val="-1460"/>
              <a:lumOff val="343"/>
              <a:alphaOff val="0"/>
            </a:schemeClr>
          </a:fillRef>
          <a:effectRef idx="2">
            <a:schemeClr val="accent2">
              <a:hueOff val="1170380"/>
              <a:satOff val="-1460"/>
              <a:lumOff val="34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1819491" rIns="113792" bIns="96664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kern="1200" dirty="0" smtClean="0">
                <a:latin typeface="微软雅黑" pitchFamily="34" charset="-122"/>
                <a:ea typeface="微软雅黑" pitchFamily="34" charset="-122"/>
              </a:rPr>
              <a:t>独立生活</a:t>
            </a:r>
            <a:endParaRPr lang="zh-CN" altLang="en-US" sz="1600" b="1" kern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131672" y="3193032"/>
            <a:ext cx="1374902" cy="1200453"/>
          </a:xfrm>
          <a:prstGeom prst="ellipse">
            <a:avLst/>
          </a:prstGeom>
          <a:blipFill rotWithShape="0">
            <a:blip r:embed="rId5" cstate="email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2">
              <a:tint val="50000"/>
              <a:hueOff val="1250719"/>
              <a:satOff val="-1118"/>
              <a:lumOff val="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任意多边形 9"/>
          <p:cNvSpPr/>
          <p:nvPr/>
        </p:nvSpPr>
        <p:spPr>
          <a:xfrm>
            <a:off x="7596959" y="3025266"/>
            <a:ext cx="1462662" cy="2592288"/>
          </a:xfrm>
          <a:custGeom>
            <a:avLst/>
            <a:gdLst>
              <a:gd name="connsiteX0" fmla="*/ 0 w 1462662"/>
              <a:gd name="connsiteY0" fmla="*/ 146266 h 4264248"/>
              <a:gd name="connsiteX1" fmla="*/ 42840 w 1462662"/>
              <a:gd name="connsiteY1" fmla="*/ 42840 h 4264248"/>
              <a:gd name="connsiteX2" fmla="*/ 146266 w 1462662"/>
              <a:gd name="connsiteY2" fmla="*/ 0 h 4264248"/>
              <a:gd name="connsiteX3" fmla="*/ 1316396 w 1462662"/>
              <a:gd name="connsiteY3" fmla="*/ 0 h 4264248"/>
              <a:gd name="connsiteX4" fmla="*/ 1419822 w 1462662"/>
              <a:gd name="connsiteY4" fmla="*/ 42840 h 4264248"/>
              <a:gd name="connsiteX5" fmla="*/ 1462662 w 1462662"/>
              <a:gd name="connsiteY5" fmla="*/ 146266 h 4264248"/>
              <a:gd name="connsiteX6" fmla="*/ 1462662 w 1462662"/>
              <a:gd name="connsiteY6" fmla="*/ 4117982 h 4264248"/>
              <a:gd name="connsiteX7" fmla="*/ 1419822 w 1462662"/>
              <a:gd name="connsiteY7" fmla="*/ 4221408 h 4264248"/>
              <a:gd name="connsiteX8" fmla="*/ 1316396 w 1462662"/>
              <a:gd name="connsiteY8" fmla="*/ 4264248 h 4264248"/>
              <a:gd name="connsiteX9" fmla="*/ 146266 w 1462662"/>
              <a:gd name="connsiteY9" fmla="*/ 4264248 h 4264248"/>
              <a:gd name="connsiteX10" fmla="*/ 42840 w 1462662"/>
              <a:gd name="connsiteY10" fmla="*/ 4221408 h 4264248"/>
              <a:gd name="connsiteX11" fmla="*/ 0 w 1462662"/>
              <a:gd name="connsiteY11" fmla="*/ 4117982 h 4264248"/>
              <a:gd name="connsiteX12" fmla="*/ 0 w 1462662"/>
              <a:gd name="connsiteY12" fmla="*/ 146266 h 4264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2662" h="4264248">
                <a:moveTo>
                  <a:pt x="0" y="146266"/>
                </a:moveTo>
                <a:cubicBezTo>
                  <a:pt x="0" y="107474"/>
                  <a:pt x="15410" y="70271"/>
                  <a:pt x="42840" y="42840"/>
                </a:cubicBezTo>
                <a:cubicBezTo>
                  <a:pt x="70270" y="15410"/>
                  <a:pt x="107474" y="0"/>
                  <a:pt x="146266" y="0"/>
                </a:cubicBezTo>
                <a:lnTo>
                  <a:pt x="1316396" y="0"/>
                </a:lnTo>
                <a:cubicBezTo>
                  <a:pt x="1355188" y="0"/>
                  <a:pt x="1392391" y="15410"/>
                  <a:pt x="1419822" y="42840"/>
                </a:cubicBezTo>
                <a:cubicBezTo>
                  <a:pt x="1447252" y="70270"/>
                  <a:pt x="1462662" y="107474"/>
                  <a:pt x="1462662" y="146266"/>
                </a:cubicBezTo>
                <a:lnTo>
                  <a:pt x="1462662" y="4117982"/>
                </a:lnTo>
                <a:cubicBezTo>
                  <a:pt x="1462662" y="4156774"/>
                  <a:pt x="1447252" y="4193978"/>
                  <a:pt x="1419822" y="4221408"/>
                </a:cubicBezTo>
                <a:cubicBezTo>
                  <a:pt x="1392392" y="4248838"/>
                  <a:pt x="1355188" y="4264248"/>
                  <a:pt x="1316396" y="4264248"/>
                </a:cubicBezTo>
                <a:lnTo>
                  <a:pt x="146266" y="4264248"/>
                </a:lnTo>
                <a:cubicBezTo>
                  <a:pt x="107474" y="4264248"/>
                  <a:pt x="70270" y="4248838"/>
                  <a:pt x="42840" y="4221408"/>
                </a:cubicBezTo>
                <a:cubicBezTo>
                  <a:pt x="15410" y="4193978"/>
                  <a:pt x="0" y="4156774"/>
                  <a:pt x="0" y="4117982"/>
                </a:cubicBezTo>
                <a:lnTo>
                  <a:pt x="0" y="14626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2340759"/>
              <a:satOff val="-2919"/>
              <a:lumOff val="686"/>
              <a:alphaOff val="0"/>
            </a:schemeClr>
          </a:fillRef>
          <a:effectRef idx="2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1819491" rIns="113792" bIns="96664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kern="1200" dirty="0" smtClean="0">
                <a:latin typeface="微软雅黑" pitchFamily="34" charset="-122"/>
                <a:ea typeface="微软雅黑" pitchFamily="34" charset="-122"/>
              </a:rPr>
              <a:t>半护理照料</a:t>
            </a:r>
            <a:endParaRPr lang="zh-CN" altLang="en-US" sz="1600" b="1" kern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640839" y="3193032"/>
            <a:ext cx="1374902" cy="1200453"/>
          </a:xfrm>
          <a:prstGeom prst="ellipse">
            <a:avLst/>
          </a:prstGeom>
          <a:blipFill rotWithShape="0">
            <a:blip r:embed="rId6" cstate="email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2">
              <a:tint val="50000"/>
              <a:hueOff val="2501437"/>
              <a:satOff val="-2237"/>
              <a:lumOff val="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Box 11"/>
          <p:cNvSpPr txBox="1"/>
          <p:nvPr/>
        </p:nvSpPr>
        <p:spPr>
          <a:xfrm>
            <a:off x="72008" y="3505279"/>
            <a:ext cx="4139952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老年公寓发展史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11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1935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年美国开始大规模兴建；</a:t>
            </a:r>
            <a:endParaRPr lang="en-US" altLang="zh-CN" sz="11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70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年代末、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年代初中国开始兴建初级老年公寓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养老院；</a:t>
            </a:r>
            <a:endParaRPr lang="en-US" altLang="zh-CN" sz="11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2009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年之后老年公寓已不再是独立的慈善或者福利机构，转而变成了一种需求；</a:t>
            </a:r>
            <a:endParaRPr lang="en-US" altLang="zh-CN" sz="11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27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日，万科首先将活跃长者之家带到北京，安家万科幸福汇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402" y="160162"/>
            <a:ext cx="166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幸福是配套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544" y="1705372"/>
            <a:ext cx="269864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6444208" y="5468779"/>
            <a:ext cx="21602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万科幸福汇示范区</a:t>
            </a:r>
            <a:r>
              <a:rPr lang="zh-CN" altLang="en-US" sz="1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实景拍摄演示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219000" y="985292"/>
            <a:ext cx="8385448" cy="41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着力打造社区景观，引入大量成树，配合主题水景，请国际一流景观设计单位统筹设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计。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51520" y="625252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园林景观</a:t>
            </a:r>
            <a:r>
              <a:rPr lang="en-US" altLang="zh-CN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  <a:cs typeface="Times New Roman" charset="0"/>
              </a:rPr>
              <a:t>——</a:t>
            </a: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人与自然和谐共生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402" y="160162"/>
            <a:ext cx="166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幸福是惬意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84168" y="1596956"/>
            <a:ext cx="2592288" cy="392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75856" y="3649588"/>
            <a:ext cx="2664296" cy="177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75856" y="1705372"/>
            <a:ext cx="2664296" cy="17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 r="938" b="2794"/>
          <a:stretch>
            <a:fillRect/>
          </a:stretch>
        </p:blipFill>
        <p:spPr bwMode="auto">
          <a:xfrm>
            <a:off x="467544" y="3649588"/>
            <a:ext cx="2710642" cy="178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79512" y="625252"/>
            <a:ext cx="59436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ts val="2000"/>
              </a:lnSpc>
              <a:defRPr/>
            </a:pP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物业服务</a:t>
            </a: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  <a:cs typeface="Times New Roman" charset="0"/>
              </a:rPr>
              <a:t>——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星级物业，</a:t>
            </a: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11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年辉煌历程</a:t>
            </a: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971600" y="2065412"/>
            <a:ext cx="6732687" cy="3221514"/>
            <a:chOff x="1017712" y="1844452"/>
            <a:chExt cx="8486775" cy="4060825"/>
          </a:xfrm>
        </p:grpSpPr>
        <p:pic>
          <p:nvPicPr>
            <p:cNvPr id="11" name="图片 7" descr="万科物业.jp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141912" y="1844452"/>
              <a:ext cx="5362575" cy="403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017712" y="1844452"/>
              <a:ext cx="304800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017712" y="3901852"/>
              <a:ext cx="3048000" cy="200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5" name="图片 7" descr="万科物业.jp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141912" y="1844452"/>
              <a:ext cx="5362575" cy="403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Picture 8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017712" y="1844452"/>
              <a:ext cx="304800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7" name="Picture 9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017712" y="3901852"/>
              <a:ext cx="3048000" cy="200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179512" y="1006252"/>
            <a:ext cx="8712968" cy="73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latin typeface="黑体" pitchFamily="2" charset="-122"/>
                <a:ea typeface="黑体" pitchFamily="2" charset="-122"/>
              </a:rPr>
              <a:t>北京万科物业屡获殊荣：</a:t>
            </a:r>
            <a:r>
              <a:rPr lang="en-US" altLang="ja-JP" sz="1400" dirty="0">
                <a:latin typeface="黑体" pitchFamily="2" charset="-122"/>
                <a:ea typeface="黑体" pitchFamily="2" charset="-122"/>
              </a:rPr>
              <a:t>“</a:t>
            </a:r>
            <a:r>
              <a:rPr lang="zh-CN" altLang="en-US" sz="1400" dirty="0">
                <a:latin typeface="黑体" pitchFamily="2" charset="-122"/>
                <a:ea typeface="黑体" pitchFamily="2" charset="-122"/>
              </a:rPr>
              <a:t>用户满意物业管理企业</a:t>
            </a:r>
            <a:r>
              <a:rPr lang="en-US" altLang="ja-JP" sz="1400" dirty="0">
                <a:latin typeface="黑体" pitchFamily="2" charset="-122"/>
                <a:ea typeface="黑体" pitchFamily="2" charset="-122"/>
              </a:rPr>
              <a:t>”</a:t>
            </a:r>
            <a:r>
              <a:rPr lang="zh-CN" altLang="en-US" sz="1400" dirty="0">
                <a:latin typeface="黑体" pitchFamily="2" charset="-122"/>
                <a:ea typeface="黑体" pitchFamily="2" charset="-122"/>
              </a:rPr>
              <a:t>“重质量讲信誉物业管理企业”</a:t>
            </a:r>
            <a:r>
              <a:rPr lang="en-US" altLang="ja-JP" sz="1400" dirty="0">
                <a:latin typeface="黑体" pitchFamily="2" charset="-122"/>
                <a:ea typeface="黑体" pitchFamily="2" charset="-122"/>
              </a:rPr>
              <a:t>“</a:t>
            </a:r>
            <a:r>
              <a:rPr lang="zh-CN" altLang="en-US" sz="1400" dirty="0">
                <a:latin typeface="黑体" pitchFamily="2" charset="-122"/>
                <a:ea typeface="黑体" pitchFamily="2" charset="-122"/>
              </a:rPr>
              <a:t>贴心好管家</a:t>
            </a:r>
            <a:r>
              <a:rPr lang="en-US" altLang="ja-JP" sz="1400" dirty="0">
                <a:latin typeface="黑体" pitchFamily="2" charset="-122"/>
                <a:ea typeface="黑体" pitchFamily="2" charset="-122"/>
              </a:rPr>
              <a:t>”</a:t>
            </a:r>
            <a:r>
              <a:rPr lang="zh-CN" altLang="en-US" sz="1400" dirty="0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1400" dirty="0">
                <a:latin typeface="黑体" pitchFamily="2" charset="-122"/>
                <a:ea typeface="黑体" pitchFamily="2" charset="-122"/>
              </a:rPr>
              <a:t>… …</a:t>
            </a:r>
          </a:p>
          <a:p>
            <a:pPr>
              <a:lnSpc>
                <a:spcPts val="2500"/>
              </a:lnSpc>
            </a:pPr>
            <a:r>
              <a:rPr lang="zh-CN" altLang="en-US" sz="1400" dirty="0">
                <a:latin typeface="黑体" pitchFamily="2" charset="-122"/>
                <a:ea typeface="黑体" pitchFamily="2" charset="-122"/>
              </a:rPr>
              <a:t>为中宣部、建设部做物业服务；多个社区被评为物业服务标杆单位。万科物业服务“全心全意全为您</a:t>
            </a:r>
            <a:r>
              <a:rPr lang="zh-CN" altLang="en-US" sz="1400" dirty="0" smtClean="0">
                <a:latin typeface="黑体" pitchFamily="2" charset="-122"/>
                <a:ea typeface="黑体" pitchFamily="2" charset="-122"/>
              </a:rPr>
              <a:t>”</a:t>
            </a:r>
            <a:endParaRPr lang="zh-CN" altLang="en-US" sz="14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0402" y="160162"/>
            <a:ext cx="166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幸福是享受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251520" y="625252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规划楼座图</a:t>
            </a:r>
          </a:p>
        </p:txBody>
      </p:sp>
      <p:pic>
        <p:nvPicPr>
          <p:cNvPr id="18841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560" y="1057300"/>
            <a:ext cx="79248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圆角矩形 6"/>
          <p:cNvSpPr/>
          <p:nvPr/>
        </p:nvSpPr>
        <p:spPr>
          <a:xfrm>
            <a:off x="5868144" y="3505572"/>
            <a:ext cx="792088" cy="1656184"/>
          </a:xfrm>
          <a:prstGeom prst="roundRect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第一次推盘</a:t>
            </a:r>
            <a:endParaRPr lang="zh-CN" altLang="en-US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332226" y="2425452"/>
            <a:ext cx="2304256" cy="432048"/>
          </a:xfrm>
          <a:prstGeom prst="roundRect">
            <a:avLst/>
          </a:prstGeom>
          <a:solidFill>
            <a:srgbClr val="00B05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第二次推盘</a:t>
            </a:r>
            <a:endParaRPr lang="zh-CN" altLang="en-US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84740" y="3697088"/>
            <a:ext cx="2411760" cy="1169551"/>
          </a:xfrm>
          <a:prstGeom prst="rect">
            <a:avLst/>
          </a:prstGeom>
          <a:solidFill>
            <a:srgbClr val="DDDDDD">
              <a:alpha val="60000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第一次推盘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推售套数：约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180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套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推售时间：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903288" indent="-903288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主力户型：约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平米两居（暂定）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3968" y="1057300"/>
            <a:ext cx="2411760" cy="1169551"/>
          </a:xfrm>
          <a:prstGeom prst="rect">
            <a:avLst/>
          </a:prstGeom>
          <a:solidFill>
            <a:srgbClr val="DDDDDD">
              <a:alpha val="60000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第二次推盘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推售套数：约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250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套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推售时间：待定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903288" indent="-903288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主力户型：约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80-85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平米两居（暂定）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>
            <a:spLocks noChangeArrowheads="1"/>
          </p:cNvSpPr>
          <p:nvPr/>
        </p:nvSpPr>
        <p:spPr bwMode="auto">
          <a:xfrm>
            <a:off x="540310" y="1489348"/>
            <a:ext cx="12618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两室两厅一卫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539552" y="985292"/>
            <a:ext cx="2590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约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平米两居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7" name="Picture 3" descr="C:\Users\Administrator\Desktop\新建文件夹\幸福汇营销报告\80平楼座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21437" y="625252"/>
            <a:ext cx="1800000" cy="1268618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6654148" y="3078476"/>
            <a:ext cx="24288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户型方正实用，南北通透，空间布局合理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卧室带飘窗设计，充足采光，享受更多阳光宠爱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合理利用客厅、餐厅、厨房空间，便捷体验甜美生活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开放中厅，大景观阳台，视野宽阔，贴近自然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33235" y="625252"/>
            <a:ext cx="3538965" cy="508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>
            <a:spLocks noChangeArrowheads="1"/>
          </p:cNvSpPr>
          <p:nvPr/>
        </p:nvSpPr>
        <p:spPr bwMode="auto">
          <a:xfrm>
            <a:off x="540310" y="1489348"/>
            <a:ext cx="12618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两室两厅一卫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539552" y="985292"/>
            <a:ext cx="2590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约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85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平米两居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4" descr="C:\Users\Administrator\Desktop\新建文件夹\幸福汇营销报告\85平楼座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21123" y="637885"/>
            <a:ext cx="1800000" cy="1234040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6643702" y="3356001"/>
            <a:ext cx="23574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南北通透，户户朝阳，尽享居住品位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前后飘窗设计，生活向自然无限延伸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观景卧室，让睡眠贴近自然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合理利用空间，体验无限宽适感受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31840" y="697260"/>
            <a:ext cx="3249166" cy="474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7"/>
          <p:cNvSpPr>
            <a:spLocks noChangeArrowheads="1"/>
          </p:cNvSpPr>
          <p:nvPr/>
        </p:nvSpPr>
        <p:spPr bwMode="auto">
          <a:xfrm>
            <a:off x="540310" y="1489348"/>
            <a:ext cx="12618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三室两厅一卫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539552" y="985292"/>
            <a:ext cx="2590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约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95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平米两居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C:\Users\Administrator\Desktop\新建文件夹\幸福汇营销报告\95平楼座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32240" y="493111"/>
            <a:ext cx="1800000" cy="1545747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6715140" y="3091478"/>
            <a:ext cx="22860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户型方正，空间布局南北通透，明厨明卫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静谧书房，让思维在静怡中升华，让心情在阅读中愉悦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大客厅阳台设计，生活融合自然，人生从容雅致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主次卧布局合理，彰显人性理念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59832" y="753180"/>
            <a:ext cx="3312368" cy="496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>
            <a:spLocks noChangeArrowheads="1"/>
          </p:cNvSpPr>
          <p:nvPr/>
        </p:nvSpPr>
        <p:spPr bwMode="auto">
          <a:xfrm>
            <a:off x="540310" y="1489348"/>
            <a:ext cx="12618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三室两厅两卫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539552" y="985292"/>
            <a:ext cx="2590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约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120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平米三居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 descr="C:\Users\Administrator\Desktop\新建文件夹\幸福汇营销报告\120平楼座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32240" y="589627"/>
            <a:ext cx="1800000" cy="1396232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6715140" y="3101280"/>
            <a:ext cx="23181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空间布局南北通透，从容优雅，尽享舒适人生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主卧自带卫生间，实用便捷，呵护主人私密生活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独有家政间，人性设计尽显品质生活</a:t>
            </a:r>
          </a:p>
          <a:p>
            <a:pPr marL="182563" indent="-18256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全明厨房紧邻餐厅，美味生活加速传递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15816" y="697260"/>
            <a:ext cx="3672408" cy="473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15816" y="1201316"/>
            <a:ext cx="504056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291595"/>
            <a:ext cx="2928919" cy="437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4281" y="1273324"/>
            <a:ext cx="2922215" cy="43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87824" y="1417340"/>
            <a:ext cx="303081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35496" y="769268"/>
            <a:ext cx="36709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万科幸福汇样板间实景照片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72008" y="5449788"/>
            <a:ext cx="10436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 smtClean="0">
                <a:solidFill>
                  <a:schemeClr val="bg1"/>
                </a:solidFill>
              </a:rPr>
              <a:t>卧室实景拍摄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04048" y="2857500"/>
            <a:ext cx="10436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 smtClean="0">
                <a:solidFill>
                  <a:schemeClr val="bg1"/>
                </a:solidFill>
              </a:rPr>
              <a:t>客厅实景拍摄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76056" y="5449788"/>
            <a:ext cx="10436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 smtClean="0">
                <a:solidFill>
                  <a:schemeClr val="bg1"/>
                </a:solidFill>
              </a:rPr>
              <a:t>餐厅实景拍摄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87824" y="3433564"/>
            <a:ext cx="3065537" cy="203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5004048" y="5233764"/>
            <a:ext cx="10436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 smtClean="0">
                <a:solidFill>
                  <a:schemeClr val="bg1"/>
                </a:solidFill>
              </a:rPr>
              <a:t>书房实景拍摄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28384" y="5449788"/>
            <a:ext cx="10436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 smtClean="0">
                <a:solidFill>
                  <a:schemeClr val="bg1"/>
                </a:solidFill>
              </a:rPr>
              <a:t>客厅实景拍摄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6512" y="553244"/>
            <a:ext cx="6032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面对这样的项目，您的心理价位是多少呢？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396" y="1849388"/>
            <a:ext cx="8735084" cy="2252924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 smtClean="0"/>
              <a:t>均价</a:t>
            </a:r>
            <a:r>
              <a:rPr lang="zh-CN" altLang="en-US" sz="5400" b="1" dirty="0" smtClean="0">
                <a:solidFill>
                  <a:srgbClr val="FFFF00"/>
                </a:solidFill>
              </a:rPr>
              <a:t>万元</a:t>
            </a:r>
            <a:r>
              <a:rPr lang="zh-CN" altLang="en-US" sz="3600" dirty="0" smtClean="0"/>
              <a:t>内！</a:t>
            </a:r>
            <a:endParaRPr lang="en-US" altLang="zh-CN" sz="3600" dirty="0" smtClean="0"/>
          </a:p>
          <a:p>
            <a:pPr>
              <a:lnSpc>
                <a:spcPct val="130000"/>
              </a:lnSpc>
            </a:pPr>
            <a:r>
              <a:rPr lang="zh-CN" altLang="en-US" sz="3600" dirty="0" smtClean="0"/>
              <a:t>首付</a:t>
            </a:r>
            <a:r>
              <a:rPr lang="en-US" altLang="zh-CN" sz="5400" b="1" dirty="0" smtClean="0">
                <a:solidFill>
                  <a:srgbClr val="FFFF00"/>
                </a:solidFill>
                <a:latin typeface="+mj-ea"/>
                <a:ea typeface="+mj-ea"/>
              </a:rPr>
              <a:t>16</a:t>
            </a:r>
            <a:r>
              <a:rPr lang="zh-CN" altLang="en-US" sz="3600" dirty="0" smtClean="0"/>
              <a:t>万，在北京，拥有一套</a:t>
            </a:r>
            <a:r>
              <a:rPr lang="zh-CN" altLang="en-US" sz="5400" b="1" dirty="0" smtClean="0">
                <a:solidFill>
                  <a:srgbClr val="FFFF00"/>
                </a:solidFill>
              </a:rPr>
              <a:t>万科</a:t>
            </a:r>
            <a:r>
              <a:rPr lang="zh-CN" altLang="en-US" sz="3600" dirty="0" smtClean="0"/>
              <a:t>房！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201316"/>
            <a:ext cx="45365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均价万元内，首付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万元起，心动不如行动，赶紧来办卡吧，持“幸福尊享卡”开盘购房可享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1%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总房款折扣优惠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3568" y="1345332"/>
            <a:ext cx="2592288" cy="382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-170082" y="553244"/>
            <a:ext cx="3877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“幸福尊享卡”火热办理中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2785492"/>
            <a:ext cx="45365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办卡所需资料：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、本人（已结婚提供夫妻双方）身份证原件；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、委托他人办理“幸福尊享卡”，受托人需携带本人及委托人身份证（已婚者提供夫妻双方身份证）原件、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万科幸福汇“幸福尊享卡”授权委托书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原件（含受托双方签字确认、委托内容）。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43697" y="2005608"/>
            <a:ext cx="64459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幸福</a:t>
            </a:r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将来到您身边</a:t>
            </a:r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！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6">
                      <a:lumMod val="75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28435" y="1739804"/>
            <a:ext cx="8064896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万科幸福汇</a:t>
            </a:r>
            <a:endParaRPr lang="en-US" altLang="zh-CN" sz="20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项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目位置：房山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区窦店镇镇政府北侧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米，大窦路西侧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开盘时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间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：预计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优惠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：执万科幸福汇“幸福尊享卡”于认购专场选房并签订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北京市商品房认购书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即可享受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1%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总房款折扣优惠</a:t>
            </a:r>
            <a:endParaRPr lang="en-US" altLang="zh-CN" sz="16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销售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咨询热</a:t>
            </a: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线：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010- 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69397777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销售经理 ：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郭众 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13910925887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1560" y="697260"/>
            <a:ext cx="297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购房重要信息</a:t>
            </a:r>
            <a:endParaRPr lang="en-US" altLang="zh-CN" sz="2000" b="1" dirty="0">
              <a:effectLst>
                <a:outerShdw blurRad="38100" dist="38100" dir="2700000" algn="tl">
                  <a:srgbClr val="C0C0C0"/>
                </a:outerShdw>
              </a:effectLst>
              <a:latin typeface="微软雅黑" pitchFamily="34" charset="-122"/>
              <a:ea typeface="微软雅黑" pitchFamily="34" charset="-122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81516" y="2127993"/>
            <a:ext cx="33749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You!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1162</Words>
  <Application>Microsoft Office PowerPoint</Application>
  <PresentationFormat>全屏显示(16:10)</PresentationFormat>
  <Paragraphs>136</Paragraphs>
  <Slides>20</Slides>
  <Notes>17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2011-05-11T03:42:42Z</dcterms:modified>
</cp:coreProperties>
</file>